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3" r:id="rId1"/>
  </p:sldMasterIdLst>
  <p:sldIdLst>
    <p:sldId id="256" r:id="rId2"/>
    <p:sldId id="257" r:id="rId3"/>
    <p:sldId id="260" r:id="rId4"/>
    <p:sldId id="258" r:id="rId5"/>
    <p:sldId id="259"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02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9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428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817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77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78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4992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20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25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55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1159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4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812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4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smtClean="0"/>
              <a:t>Upravte štýly predlohy textu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2A54C80-263E-416B-A8E0-580EDEADCBDC}"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6881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5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44000"/>
              </a:schemeClr>
            </a:gs>
            <a:gs pos="46000">
              <a:schemeClr val="bg1"/>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4487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p:nvPr/>
        </p:nvPicPr>
        <p:blipFill>
          <a:blip r:embed="rId2"/>
          <a:stretch>
            <a:fillRect/>
          </a:stretch>
        </p:blipFill>
        <p:spPr>
          <a:xfrm>
            <a:off x="0" y="0"/>
            <a:ext cx="12192000" cy="6858000"/>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74" y="5256364"/>
            <a:ext cx="2664159" cy="1601636"/>
          </a:xfrm>
          <a:prstGeom prst="rect">
            <a:avLst/>
          </a:prstGeom>
        </p:spPr>
      </p:pic>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081" y="5394664"/>
            <a:ext cx="1322020" cy="1322020"/>
          </a:xfrm>
          <a:prstGeom prst="rect">
            <a:avLst/>
          </a:prstGeom>
        </p:spPr>
      </p:pic>
    </p:spTree>
    <p:extLst>
      <p:ext uri="{BB962C8B-B14F-4D97-AF65-F5344CB8AC3E}">
        <p14:creationId xmlns:p14="http://schemas.microsoft.com/office/powerpoint/2010/main" val="351755205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599"/>
            <a:ext cx="8596668" cy="870065"/>
          </a:xfrm>
        </p:spPr>
        <p:txBody>
          <a:bodyPr>
            <a:normAutofit fontScale="90000"/>
          </a:bodyPr>
          <a:lstStyle/>
          <a:p>
            <a:pPr algn="ctr"/>
            <a:r>
              <a:rPr lang="sk-SK" sz="4000" b="1" dirty="0">
                <a:solidFill>
                  <a:schemeClr val="tx1"/>
                </a:solidFill>
                <a:effectLst>
                  <a:outerShdw blurRad="38100" dist="38100" dir="2700000" algn="tl">
                    <a:srgbClr val="000000">
                      <a:alpha val="43137"/>
                    </a:srgbClr>
                  </a:outerShdw>
                </a:effectLst>
              </a:rPr>
              <a:t>COMPLEMENT TO THE RULES</a:t>
            </a:r>
            <a:r>
              <a:rPr lang="sk-SK" dirty="0"/>
              <a:t/>
            </a:r>
            <a:br>
              <a:rPr lang="sk-SK" dirty="0"/>
            </a:br>
            <a:endParaRPr lang="sk-SK" dirty="0"/>
          </a:p>
        </p:txBody>
      </p:sp>
      <p:sp>
        <p:nvSpPr>
          <p:cNvPr id="3" name="Zástupný objekt pre obsah 2"/>
          <p:cNvSpPr>
            <a:spLocks noGrp="1"/>
          </p:cNvSpPr>
          <p:nvPr>
            <p:ph idx="1"/>
          </p:nvPr>
        </p:nvSpPr>
        <p:spPr>
          <a:xfrm>
            <a:off x="677334" y="1313411"/>
            <a:ext cx="8596668" cy="5428211"/>
          </a:xfrm>
        </p:spPr>
        <p:txBody>
          <a:bodyPr>
            <a:normAutofit fontScale="55000" lnSpcReduction="20000"/>
          </a:bodyPr>
          <a:lstStyle/>
          <a:p>
            <a:pPr>
              <a:lnSpc>
                <a:spcPct val="120000"/>
              </a:lnSpc>
            </a:pPr>
            <a:r>
              <a:rPr lang="en-GB" sz="2200" b="1" i="1" dirty="0" smtClean="0">
                <a:solidFill>
                  <a:srgbClr val="FF0000"/>
                </a:solidFill>
              </a:rPr>
              <a:t>ASSIGNING THE PLACINGS</a:t>
            </a:r>
            <a:endParaRPr lang="en-GB" sz="2200" dirty="0" smtClean="0">
              <a:solidFill>
                <a:srgbClr val="FF0000"/>
              </a:solidFill>
            </a:endParaRPr>
          </a:p>
          <a:p>
            <a:pPr marL="0" indent="0" algn="just">
              <a:lnSpc>
                <a:spcPct val="120000"/>
              </a:lnSpc>
              <a:buNone/>
            </a:pPr>
            <a:r>
              <a:rPr lang="en-GB" sz="2000" dirty="0" smtClean="0"/>
              <a:t>The winner of the whole competition is the team with the lowest total addition of ranking in the individual disciplines. In case of the same time or position in discipline</a:t>
            </a:r>
            <a:r>
              <a:rPr lang="sk-SK" sz="2000" dirty="0" smtClean="0"/>
              <a:t>, </a:t>
            </a:r>
            <a:r>
              <a:rPr lang="en-GB" sz="2000" dirty="0" smtClean="0"/>
              <a:t>ranking</a:t>
            </a:r>
            <a:r>
              <a:rPr lang="sk-SK" sz="2000" dirty="0" smtClean="0"/>
              <a:t> </a:t>
            </a:r>
            <a:r>
              <a:rPr lang="en-GB" sz="2000" dirty="0" smtClean="0"/>
              <a:t>is divided. In case of the same total addition after the 6th discipline, it´s obstacle course better ranking that decides</a:t>
            </a:r>
            <a:r>
              <a:rPr lang="sk-SK" sz="2000" dirty="0" smtClean="0"/>
              <a:t> </a:t>
            </a:r>
            <a:r>
              <a:rPr lang="en-GB" sz="2000" dirty="0" smtClean="0"/>
              <a:t>the results.</a:t>
            </a:r>
          </a:p>
          <a:p>
            <a:pPr>
              <a:lnSpc>
                <a:spcPct val="120000"/>
              </a:lnSpc>
            </a:pPr>
            <a:r>
              <a:rPr lang="en-GB" sz="2200" b="1" i="1" dirty="0" smtClean="0">
                <a:solidFill>
                  <a:srgbClr val="FF0000"/>
                </a:solidFill>
              </a:rPr>
              <a:t>INJURY</a:t>
            </a:r>
            <a:endParaRPr lang="en-GB" sz="2200" dirty="0" smtClean="0">
              <a:solidFill>
                <a:srgbClr val="FF0000"/>
              </a:solidFill>
            </a:endParaRPr>
          </a:p>
          <a:p>
            <a:pPr marL="0" indent="0" algn="just">
              <a:lnSpc>
                <a:spcPct val="120000"/>
              </a:lnSpc>
              <a:buNone/>
            </a:pPr>
            <a:r>
              <a:rPr lang="en-GB" sz="2000" dirty="0" smtClean="0"/>
              <a:t>If there´s an injury during the competition and the racer is unable to continue in the competition, lots are drawn from the remaining team members, the „winner“ of the drawn will go through the discipline twice. Each discipline is drawn individually.</a:t>
            </a:r>
            <a:endParaRPr lang="en-GB" sz="1700" dirty="0" smtClean="0"/>
          </a:p>
          <a:p>
            <a:pPr>
              <a:lnSpc>
                <a:spcPct val="120000"/>
              </a:lnSpc>
            </a:pPr>
            <a:r>
              <a:rPr lang="en-GB" sz="2200" b="1" i="1" dirty="0" smtClean="0">
                <a:solidFill>
                  <a:srgbClr val="FF0000"/>
                </a:solidFill>
              </a:rPr>
              <a:t>OBSTACLE COURSE</a:t>
            </a:r>
            <a:endParaRPr lang="en-GB" sz="2200" dirty="0" smtClean="0">
              <a:solidFill>
                <a:srgbClr val="FF0000"/>
              </a:solidFill>
            </a:endParaRPr>
          </a:p>
          <a:p>
            <a:pPr marL="0" indent="0" algn="just">
              <a:lnSpc>
                <a:spcPct val="120000"/>
              </a:lnSpc>
              <a:buNone/>
            </a:pPr>
            <a:r>
              <a:rPr lang="en-GB" sz="2000" dirty="0" smtClean="0"/>
              <a:t>If a racer doesn´t master technically a hurdle but reaches the finish, 1 minute will be added to final time. If a racer doesn´t reach the finish at all, the final time will be counted of 5 minutes.</a:t>
            </a:r>
          </a:p>
          <a:p>
            <a:pPr>
              <a:lnSpc>
                <a:spcPct val="120000"/>
              </a:lnSpc>
            </a:pPr>
            <a:r>
              <a:rPr lang="en-GB" sz="2200" b="1" i="1" dirty="0" smtClean="0">
                <a:solidFill>
                  <a:srgbClr val="FF0000"/>
                </a:solidFill>
              </a:rPr>
              <a:t>SWIM</a:t>
            </a:r>
          </a:p>
          <a:p>
            <a:pPr marL="0" indent="0">
              <a:lnSpc>
                <a:spcPct val="120000"/>
              </a:lnSpc>
              <a:buNone/>
            </a:pPr>
            <a:r>
              <a:rPr lang="en-GB" sz="2000" dirty="0" smtClean="0"/>
              <a:t>Athlete must be stand into the water and his hand must be touched on </a:t>
            </a:r>
            <a:r>
              <a:rPr lang="en-GB" sz="2000" dirty="0" err="1" smtClean="0"/>
              <a:t>color</a:t>
            </a:r>
            <a:r>
              <a:rPr lang="en-GB" sz="2000" dirty="0" smtClean="0"/>
              <a:t> marker. </a:t>
            </a:r>
            <a:r>
              <a:rPr lang="en-GB" sz="2000" dirty="0" err="1" smtClean="0"/>
              <a:t>Color</a:t>
            </a:r>
            <a:r>
              <a:rPr lang="en-GB" sz="2000" dirty="0" smtClean="0"/>
              <a:t> marker on the rope is the </a:t>
            </a:r>
            <a:r>
              <a:rPr lang="en-GB" sz="2000" dirty="0" err="1" smtClean="0"/>
              <a:t>rellay</a:t>
            </a:r>
            <a:r>
              <a:rPr lang="en-GB" sz="2000" dirty="0" smtClean="0"/>
              <a:t> handover. If racer use the rope line for helping and if racer start early than get </a:t>
            </a:r>
            <a:r>
              <a:rPr lang="en-GB" sz="2000" dirty="0" err="1" smtClean="0"/>
              <a:t>rellay</a:t>
            </a:r>
            <a:r>
              <a:rPr lang="en-GB" sz="2000" dirty="0" smtClean="0"/>
              <a:t> handover team time will be counted of 5 minutes penalty. </a:t>
            </a:r>
            <a:endParaRPr lang="en-GB" sz="2000" b="1" i="1" dirty="0" smtClean="0">
              <a:solidFill>
                <a:srgbClr val="FF0000"/>
              </a:solidFill>
            </a:endParaRPr>
          </a:p>
          <a:p>
            <a:pPr>
              <a:lnSpc>
                <a:spcPct val="120000"/>
              </a:lnSpc>
            </a:pPr>
            <a:r>
              <a:rPr lang="en-GB" sz="2200" b="1" i="1" dirty="0" smtClean="0">
                <a:solidFill>
                  <a:srgbClr val="FF0000"/>
                </a:solidFill>
              </a:rPr>
              <a:t>TRAIL RUN</a:t>
            </a:r>
            <a:endParaRPr lang="en-GB" sz="2200" dirty="0" smtClean="0">
              <a:solidFill>
                <a:srgbClr val="FF0000"/>
              </a:solidFill>
            </a:endParaRPr>
          </a:p>
          <a:p>
            <a:pPr marL="0" indent="0" algn="just">
              <a:lnSpc>
                <a:spcPct val="120000"/>
              </a:lnSpc>
              <a:buNone/>
            </a:pPr>
            <a:r>
              <a:rPr lang="en-GB" sz="2000" dirty="0" smtClean="0"/>
              <a:t>If a racer doesn´t reach the </a:t>
            </a:r>
            <a:r>
              <a:rPr lang="en-GB" sz="2000" dirty="0" err="1" smtClean="0"/>
              <a:t>finishor</a:t>
            </a:r>
            <a:r>
              <a:rPr lang="en-GB" sz="2000" dirty="0" smtClean="0"/>
              <a:t> </a:t>
            </a:r>
            <a:r>
              <a:rPr lang="en-GB" sz="2000" dirty="0" err="1" smtClean="0"/>
              <a:t>doesn</a:t>
            </a:r>
            <a:r>
              <a:rPr lang="en-GB" sz="2000" dirty="0" smtClean="0"/>
              <a:t> ´t start, then they will get the get the last rank (also more racers). In case of the same total addition of the ranking at more teams, it ´s the total addition of times in a team that decides.</a:t>
            </a:r>
          </a:p>
          <a:p>
            <a:pPr>
              <a:lnSpc>
                <a:spcPct val="120000"/>
              </a:lnSpc>
            </a:pPr>
            <a:r>
              <a:rPr lang="en-GB" sz="2200" b="1" i="1" dirty="0" smtClean="0">
                <a:solidFill>
                  <a:srgbClr val="FF0000"/>
                </a:solidFill>
              </a:rPr>
              <a:t>RAFT</a:t>
            </a:r>
            <a:endParaRPr lang="en-GB" sz="2200" dirty="0" smtClean="0">
              <a:solidFill>
                <a:srgbClr val="FF0000"/>
              </a:solidFill>
            </a:endParaRPr>
          </a:p>
          <a:p>
            <a:pPr marL="0" indent="0" algn="just">
              <a:lnSpc>
                <a:spcPct val="120000"/>
              </a:lnSpc>
              <a:buNone/>
            </a:pPr>
            <a:r>
              <a:rPr lang="en-GB" sz="2000" dirty="0" smtClean="0"/>
              <a:t>If there isn´t a complete team on a boat reaching the finish, 1 minute will be  added to the final time. If a boat without a crew on board ,,up the bottom´´ reaches the finish, the time will be counted of 5 minutes.</a:t>
            </a:r>
          </a:p>
          <a:p>
            <a:pPr marL="0" indent="0">
              <a:buNone/>
            </a:pPr>
            <a:endParaRPr lang="sk-SK" dirty="0"/>
          </a:p>
        </p:txBody>
      </p:sp>
    </p:spTree>
    <p:extLst>
      <p:ext uri="{BB962C8B-B14F-4D97-AF65-F5344CB8AC3E}">
        <p14:creationId xmlns:p14="http://schemas.microsoft.com/office/powerpoint/2010/main" val="11090283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1013735" y="3880697"/>
            <a:ext cx="9810972" cy="1862048"/>
          </a:xfrm>
          <a:prstGeom prst="rect">
            <a:avLst/>
          </a:prstGeom>
          <a:solidFill>
            <a:schemeClr val="lt1">
              <a:alpha val="0"/>
            </a:schemeClr>
          </a:solidFill>
          <a:ln>
            <a:noFill/>
          </a:ln>
        </p:spPr>
        <p:style>
          <a:lnRef idx="2">
            <a:schemeClr val="accent1"/>
          </a:lnRef>
          <a:fillRef idx="1001">
            <a:schemeClr val="lt1"/>
          </a:fillRef>
          <a:effectRef idx="0">
            <a:schemeClr val="accent1"/>
          </a:effectRef>
          <a:fontRef idx="minor">
            <a:schemeClr val="dk1"/>
          </a:fontRef>
        </p:style>
        <p:txBody>
          <a:bodyPr wrap="square" lIns="91440" tIns="45720" rIns="91440" bIns="45720">
            <a:spAutoFit/>
          </a:bodyPr>
          <a:lstStyle/>
          <a:p>
            <a:pPr algn="ctr"/>
            <a:r>
              <a:rPr lang="sk-SK" sz="11500" b="1" cap="none" spc="0" dirty="0" smtClean="0">
                <a:ln w="0"/>
                <a:solidFill>
                  <a:schemeClr val="accent1"/>
                </a:solidFill>
                <a:effectLst>
                  <a:outerShdw blurRad="38100" dist="19050" dir="2700000" algn="tl" rotWithShape="0">
                    <a:schemeClr val="dk1">
                      <a:alpha val="40000"/>
                    </a:schemeClr>
                  </a:outerShdw>
                </a:effectLst>
              </a:rPr>
              <a:t>GOOD LUCK !</a:t>
            </a:r>
            <a:endParaRPr lang="sk-SK" sz="11500" b="1" cap="none" spc="0" dirty="0">
              <a:ln w="0"/>
              <a:solidFill>
                <a:schemeClr val="accent1"/>
              </a:solidFill>
              <a:effectLst>
                <a:outerShdw blurRad="38100" dist="19050" dir="2700000" algn="tl" rotWithShape="0">
                  <a:schemeClr val="dk1">
                    <a:alpha val="40000"/>
                  </a:schemeClr>
                </a:outerShdw>
              </a:effectLst>
            </a:endParaRP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942" y="-76990"/>
            <a:ext cx="6409980" cy="3845988"/>
          </a:xfrm>
          <a:prstGeom prst="rect">
            <a:avLst/>
          </a:prstGeom>
        </p:spPr>
      </p:pic>
    </p:spTree>
    <p:extLst>
      <p:ext uri="{BB962C8B-B14F-4D97-AF65-F5344CB8AC3E}">
        <p14:creationId xmlns:p14="http://schemas.microsoft.com/office/powerpoint/2010/main" val="7505679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tx1"/>
                </a:solidFill>
                <a:effectLst>
                  <a:outerShdw blurRad="38100" dist="38100" dir="2700000" algn="tl">
                    <a:srgbClr val="000000">
                      <a:alpha val="43137"/>
                    </a:srgbClr>
                  </a:outerShdw>
                </a:effectLst>
              </a:rPr>
              <a:t>HAND GRENADE THROWING</a:t>
            </a:r>
            <a:endParaRPr lang="sk-SK"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663022"/>
            <a:ext cx="8720299" cy="4378341"/>
          </a:xfrm>
        </p:spPr>
        <p:txBody>
          <a:bodyPr>
            <a:normAutofit/>
          </a:bodyPr>
          <a:lstStyle/>
          <a:p>
            <a:pPr marL="0" indent="0" algn="just">
              <a:buNone/>
            </a:pPr>
            <a:r>
              <a:rPr lang="sk-SK" b="1" dirty="0" smtClean="0"/>
              <a:t>START:</a:t>
            </a:r>
            <a:r>
              <a:rPr lang="sk-SK" dirty="0" smtClean="0"/>
              <a:t> </a:t>
            </a:r>
            <a:r>
              <a:rPr lang="en-GB" dirty="0"/>
              <a:t>Day 1 / </a:t>
            </a:r>
            <a:r>
              <a:rPr lang="sk-SK" dirty="0" smtClean="0"/>
              <a:t>09</a:t>
            </a:r>
            <a:r>
              <a:rPr lang="en-GB" dirty="0" smtClean="0"/>
              <a:t>:</a:t>
            </a:r>
            <a:r>
              <a:rPr lang="sk-SK" dirty="0"/>
              <a:t>0</a:t>
            </a:r>
            <a:r>
              <a:rPr lang="en-GB" dirty="0" smtClean="0"/>
              <a:t>0 hrs</a:t>
            </a:r>
            <a:r>
              <a:rPr lang="sk-SK" dirty="0" smtClean="0"/>
              <a:t>.</a:t>
            </a:r>
          </a:p>
          <a:p>
            <a:pPr marL="0" indent="0" algn="just">
              <a:buNone/>
            </a:pPr>
            <a:r>
              <a:rPr lang="sk-SK" b="1" dirty="0"/>
              <a:t>RESULT:</a:t>
            </a:r>
            <a:r>
              <a:rPr lang="sk-SK" dirty="0"/>
              <a:t> </a:t>
            </a:r>
            <a:r>
              <a:rPr lang="en-GB" dirty="0" smtClean="0"/>
              <a:t>The highest total number of hits determines team´s rank.</a:t>
            </a:r>
          </a:p>
          <a:p>
            <a:pPr marL="0" indent="0" algn="just">
              <a:buNone/>
            </a:pPr>
            <a:r>
              <a:rPr lang="sk-SK" b="1" dirty="0" smtClean="0"/>
              <a:t>LOCATION:</a:t>
            </a:r>
            <a:r>
              <a:rPr lang="sk-SK" dirty="0" smtClean="0"/>
              <a:t> </a:t>
            </a:r>
            <a:r>
              <a:rPr lang="en-GB" dirty="0"/>
              <a:t>Sports</a:t>
            </a:r>
            <a:r>
              <a:rPr lang="sk-SK" dirty="0"/>
              <a:t> </a:t>
            </a:r>
            <a:r>
              <a:rPr lang="en-GB" dirty="0"/>
              <a:t>ground</a:t>
            </a:r>
            <a:r>
              <a:rPr lang="sk-SK" dirty="0"/>
              <a:t> by </a:t>
            </a:r>
            <a:r>
              <a:rPr lang="en-GB" dirty="0"/>
              <a:t>the Department of Physical Education and Sport</a:t>
            </a:r>
            <a:r>
              <a:rPr lang="sk-SK" dirty="0" smtClean="0"/>
              <a:t>.</a:t>
            </a:r>
          </a:p>
          <a:p>
            <a:pPr marL="0" indent="0" algn="just">
              <a:buNone/>
            </a:pPr>
            <a:endParaRPr lang="sk-SK" dirty="0"/>
          </a:p>
          <a:p>
            <a:pPr algn="just">
              <a:buFont typeface="Wingdings" panose="05000000000000000000" pitchFamily="2" charset="2"/>
              <a:buChar char="Ø"/>
            </a:pPr>
            <a:r>
              <a:rPr lang="en-GB" sz="1600" dirty="0" smtClean="0"/>
              <a:t>350g rubber imitation of hand-grenade</a:t>
            </a:r>
          </a:p>
          <a:p>
            <a:pPr algn="just">
              <a:buFont typeface="Wingdings" panose="05000000000000000000" pitchFamily="2" charset="2"/>
              <a:buChar char="Ø"/>
            </a:pPr>
            <a:r>
              <a:rPr lang="en-GB" sz="1600" dirty="0" smtClean="0"/>
              <a:t>3 x 6 meters target + frame of target at 30 meters distance</a:t>
            </a:r>
          </a:p>
          <a:p>
            <a:pPr algn="just">
              <a:buFont typeface="Wingdings" panose="05000000000000000000" pitchFamily="2" charset="2"/>
              <a:buChar char="Ø"/>
            </a:pPr>
            <a:r>
              <a:rPr lang="en-GB" sz="1600" dirty="0" smtClean="0"/>
              <a:t>Every members has 10 attempts</a:t>
            </a:r>
          </a:p>
          <a:p>
            <a:pPr algn="just">
              <a:buFont typeface="Wingdings" panose="05000000000000000000" pitchFamily="2" charset="2"/>
              <a:buChar char="Ø"/>
            </a:pPr>
            <a:r>
              <a:rPr lang="en-GB" sz="1600" dirty="0" smtClean="0"/>
              <a:t>Don´t cross the start line (crossing the start line = missed shot)</a:t>
            </a:r>
          </a:p>
          <a:p>
            <a:pPr algn="just">
              <a:buFont typeface="Wingdings" panose="05000000000000000000" pitchFamily="2" charset="2"/>
              <a:buChar char="Ø"/>
            </a:pPr>
            <a:r>
              <a:rPr lang="en-GB" sz="1600" dirty="0" smtClean="0"/>
              <a:t>Run-up is allowed</a:t>
            </a:r>
          </a:p>
          <a:p>
            <a:pPr algn="just">
              <a:buFont typeface="Wingdings" panose="05000000000000000000" pitchFamily="2" charset="2"/>
              <a:buChar char="Ø"/>
            </a:pPr>
            <a:r>
              <a:rPr lang="en-GB" sz="1600" dirty="0" smtClean="0"/>
              <a:t>White flag is valid attempt and red flag is false attempt</a:t>
            </a:r>
          </a:p>
          <a:p>
            <a:pPr algn="just">
              <a:buFont typeface="Wingdings" panose="05000000000000000000" pitchFamily="2" charset="2"/>
              <a:buChar char="Ø"/>
            </a:pPr>
            <a:r>
              <a:rPr lang="en-GB" sz="1600" dirty="0" smtClean="0"/>
              <a:t>National battledress (cap is allowed / glasses are forbidden) </a:t>
            </a:r>
            <a:endParaRPr lang="en-GB" sz="1600" dirty="0" smtClean="0">
              <a:solidFill>
                <a:srgbClr val="FF0000"/>
              </a:solidFill>
            </a:endParaRPr>
          </a:p>
          <a:p>
            <a:pPr marL="0" indent="0">
              <a:buNone/>
            </a:pPr>
            <a:endParaRPr lang="sk-SK" dirty="0"/>
          </a:p>
        </p:txBody>
      </p:sp>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141" y="4200710"/>
            <a:ext cx="1320070" cy="1378095"/>
          </a:xfrm>
          <a:prstGeom prst="rect">
            <a:avLst/>
          </a:prstGeom>
        </p:spPr>
      </p:pic>
    </p:spTree>
    <p:extLst>
      <p:ext uri="{BB962C8B-B14F-4D97-AF65-F5344CB8AC3E}">
        <p14:creationId xmlns:p14="http://schemas.microsoft.com/office/powerpoint/2010/main" val="7198785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tx1"/>
                </a:solidFill>
                <a:effectLst>
                  <a:outerShdw blurRad="38100" dist="38100" dir="2700000" algn="tl">
                    <a:srgbClr val="000000">
                      <a:alpha val="43137"/>
                    </a:srgbClr>
                  </a:outerShdw>
                </a:effectLst>
              </a:rPr>
              <a:t>OBSTACLE COURSE RUNNING</a:t>
            </a:r>
            <a:endParaRPr lang="sk-SK"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679171"/>
            <a:ext cx="8596668" cy="4929446"/>
          </a:xfrm>
        </p:spPr>
        <p:txBody>
          <a:bodyPr>
            <a:normAutofit/>
          </a:bodyPr>
          <a:lstStyle/>
          <a:p>
            <a:pPr marL="0" indent="0" algn="just">
              <a:buNone/>
            </a:pPr>
            <a:r>
              <a:rPr lang="sk-SK" b="1" dirty="0"/>
              <a:t>START:</a:t>
            </a:r>
            <a:r>
              <a:rPr lang="sk-SK" dirty="0"/>
              <a:t> </a:t>
            </a:r>
            <a:r>
              <a:rPr lang="en-GB" dirty="0"/>
              <a:t>Day 1 / </a:t>
            </a:r>
            <a:r>
              <a:rPr lang="sk-SK" dirty="0" smtClean="0"/>
              <a:t>10</a:t>
            </a:r>
            <a:r>
              <a:rPr lang="en-GB" dirty="0" smtClean="0"/>
              <a:t>:</a:t>
            </a:r>
            <a:r>
              <a:rPr lang="sk-SK" dirty="0" smtClean="0"/>
              <a:t>3</a:t>
            </a:r>
            <a:r>
              <a:rPr lang="en-GB" dirty="0" smtClean="0"/>
              <a:t>0 </a:t>
            </a:r>
            <a:r>
              <a:rPr lang="en-GB" dirty="0"/>
              <a:t>hrs.</a:t>
            </a:r>
          </a:p>
          <a:p>
            <a:pPr marL="0" indent="0" algn="just">
              <a:buNone/>
            </a:pPr>
            <a:r>
              <a:rPr lang="sk-SK" b="1" dirty="0" smtClean="0"/>
              <a:t>RESULT: </a:t>
            </a:r>
            <a:r>
              <a:rPr lang="en-GB" dirty="0" smtClean="0"/>
              <a:t>The lowest total time means the best position.</a:t>
            </a:r>
          </a:p>
          <a:p>
            <a:pPr marL="0" indent="0" algn="just">
              <a:buNone/>
            </a:pPr>
            <a:r>
              <a:rPr lang="sk-SK" b="1" dirty="0" smtClean="0"/>
              <a:t>LOCATION: </a:t>
            </a:r>
            <a:r>
              <a:rPr lang="en-GB" dirty="0"/>
              <a:t>Sports ground by the</a:t>
            </a:r>
            <a:r>
              <a:rPr lang="sk-SK" dirty="0"/>
              <a:t> Department of </a:t>
            </a:r>
            <a:r>
              <a:rPr lang="en-GB" dirty="0"/>
              <a:t>Physical</a:t>
            </a:r>
            <a:r>
              <a:rPr lang="sk-SK" dirty="0"/>
              <a:t> </a:t>
            </a:r>
            <a:r>
              <a:rPr lang="en-GB" dirty="0"/>
              <a:t>Education</a:t>
            </a:r>
            <a:r>
              <a:rPr lang="sk-SK" dirty="0"/>
              <a:t> and </a:t>
            </a:r>
            <a:r>
              <a:rPr lang="en-GB" dirty="0"/>
              <a:t>Sport</a:t>
            </a:r>
            <a:r>
              <a:rPr lang="sk-SK" dirty="0" smtClean="0"/>
              <a:t>.</a:t>
            </a:r>
          </a:p>
          <a:p>
            <a:pPr marL="0" indent="0" algn="just">
              <a:buNone/>
            </a:pPr>
            <a:endParaRPr lang="sk-SK" dirty="0"/>
          </a:p>
          <a:p>
            <a:pPr algn="just">
              <a:buFont typeface="Wingdings" panose="05000000000000000000" pitchFamily="2" charset="2"/>
              <a:buChar char="Ø"/>
            </a:pPr>
            <a:r>
              <a:rPr lang="en-GB" sz="1600" dirty="0" smtClean="0"/>
              <a:t>200 meters length</a:t>
            </a:r>
          </a:p>
          <a:p>
            <a:pPr algn="just">
              <a:buFont typeface="Wingdings" panose="05000000000000000000" pitchFamily="2" charset="2"/>
              <a:buChar char="Ø"/>
            </a:pPr>
            <a:r>
              <a:rPr lang="en-GB" sz="1600" dirty="0" smtClean="0"/>
              <a:t>National battledress (cap and gloves are allowed) </a:t>
            </a:r>
            <a:endParaRPr lang="en-GB" sz="1600" dirty="0" smtClean="0">
              <a:solidFill>
                <a:srgbClr val="FF0000"/>
              </a:solidFill>
            </a:endParaRPr>
          </a:p>
          <a:p>
            <a:pPr algn="just">
              <a:buFont typeface="Wingdings" panose="05000000000000000000" pitchFamily="2" charset="2"/>
              <a:buChar char="Ø"/>
            </a:pPr>
            <a:r>
              <a:rPr lang="en-GB" sz="1600" dirty="0" smtClean="0"/>
              <a:t>1 run for each member of team</a:t>
            </a:r>
          </a:p>
          <a:p>
            <a:pPr algn="just">
              <a:buFont typeface="Wingdings" panose="05000000000000000000" pitchFamily="2" charset="2"/>
              <a:buChar char="Ø"/>
            </a:pPr>
            <a:endParaRPr lang="en-GB" dirty="0" smtClean="0"/>
          </a:p>
          <a:p>
            <a:pPr marL="0" indent="0" algn="just">
              <a:buNone/>
            </a:pPr>
            <a:r>
              <a:rPr lang="en-GB" b="1" dirty="0" smtClean="0"/>
              <a:t>SPECIAL RULES: </a:t>
            </a:r>
            <a:r>
              <a:rPr lang="en-GB" dirty="0" smtClean="0"/>
              <a:t>Hand grenade throwing at 3 x 6 meters target: </a:t>
            </a:r>
          </a:p>
          <a:p>
            <a:pPr algn="just">
              <a:buFont typeface="Wingdings" panose="05000000000000000000" pitchFamily="2" charset="2"/>
              <a:buChar char="Ø"/>
            </a:pPr>
            <a:r>
              <a:rPr lang="en-GB" sz="1600" dirty="0" smtClean="0"/>
              <a:t>First ONLY / First +</a:t>
            </a:r>
            <a:r>
              <a:rPr lang="sk-SK" sz="1600" dirty="0" smtClean="0"/>
              <a:t> </a:t>
            </a:r>
            <a:r>
              <a:rPr lang="en-GB" sz="1600" dirty="0" smtClean="0"/>
              <a:t>Second grenade hit the tar</a:t>
            </a:r>
            <a:r>
              <a:rPr lang="sk-SK" sz="1600" dirty="0" smtClean="0"/>
              <a:t>get: -5 </a:t>
            </a:r>
            <a:r>
              <a:rPr lang="en-GB" sz="1600" dirty="0" smtClean="0"/>
              <a:t>seconds</a:t>
            </a:r>
          </a:p>
          <a:p>
            <a:pPr algn="just">
              <a:buFont typeface="Wingdings" panose="05000000000000000000" pitchFamily="2" charset="2"/>
              <a:buChar char="Ø"/>
            </a:pPr>
            <a:r>
              <a:rPr lang="en-GB" sz="1600" dirty="0" smtClean="0"/>
              <a:t>Second</a:t>
            </a:r>
            <a:r>
              <a:rPr lang="sk-SK" sz="1600" dirty="0" smtClean="0"/>
              <a:t> </a:t>
            </a:r>
            <a:r>
              <a:rPr lang="en-GB" sz="1600" dirty="0"/>
              <a:t>grenade</a:t>
            </a:r>
            <a:r>
              <a:rPr lang="sk-SK" sz="1600" dirty="0" smtClean="0"/>
              <a:t> </a:t>
            </a:r>
            <a:r>
              <a:rPr lang="en-GB" sz="1600" dirty="0" smtClean="0"/>
              <a:t>hits the target: 0 seconds</a:t>
            </a:r>
          </a:p>
          <a:p>
            <a:pPr algn="just">
              <a:buFont typeface="Wingdings" panose="05000000000000000000" pitchFamily="2" charset="2"/>
              <a:buChar char="Ø"/>
            </a:pPr>
            <a:r>
              <a:rPr lang="en-GB" sz="1600" dirty="0" smtClean="0"/>
              <a:t>Missing</a:t>
            </a:r>
            <a:r>
              <a:rPr lang="sk-SK" sz="1600" dirty="0" smtClean="0"/>
              <a:t> </a:t>
            </a:r>
            <a:r>
              <a:rPr lang="en-GB" sz="1600" dirty="0"/>
              <a:t>the target</a:t>
            </a:r>
            <a:r>
              <a:rPr lang="sk-SK" sz="1600" dirty="0"/>
              <a:t> by </a:t>
            </a:r>
            <a:r>
              <a:rPr lang="en-GB" sz="1600" dirty="0"/>
              <a:t>both</a:t>
            </a:r>
            <a:r>
              <a:rPr lang="sk-SK" sz="1600" dirty="0"/>
              <a:t> </a:t>
            </a:r>
            <a:r>
              <a:rPr lang="en-GB" sz="1600" dirty="0"/>
              <a:t>grenades </a:t>
            </a:r>
            <a:r>
              <a:rPr lang="sk-SK" sz="1600" dirty="0" smtClean="0"/>
              <a:t>: </a:t>
            </a:r>
            <a:r>
              <a:rPr lang="en-GB" sz="1600" dirty="0" smtClean="0"/>
              <a:t>+10 seconds</a:t>
            </a:r>
          </a:p>
          <a:p>
            <a:pPr marL="0" indent="0">
              <a:buNone/>
            </a:pPr>
            <a:endParaRPr lang="sk-SK" dirty="0"/>
          </a:p>
          <a:p>
            <a:pPr marL="0" indent="0">
              <a:buNone/>
            </a:pPr>
            <a:endParaRPr lang="sk-SK" dirty="0"/>
          </a:p>
          <a:p>
            <a:pPr marL="0" indent="0">
              <a:buNone/>
            </a:pPr>
            <a:endParaRPr lang="sk-SK"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409" y="4226628"/>
            <a:ext cx="1274074" cy="1336224"/>
          </a:xfrm>
          <a:prstGeom prst="rect">
            <a:avLst/>
          </a:prstGeom>
        </p:spPr>
      </p:pic>
    </p:spTree>
    <p:extLst>
      <p:ext uri="{BB962C8B-B14F-4D97-AF65-F5344CB8AC3E}">
        <p14:creationId xmlns:p14="http://schemas.microsoft.com/office/powerpoint/2010/main" val="42920317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tx1"/>
                </a:solidFill>
                <a:effectLst>
                  <a:outerShdw blurRad="38100" dist="38100" dir="2700000" algn="tl">
                    <a:srgbClr val="000000">
                      <a:alpha val="43137"/>
                    </a:srgbClr>
                  </a:outerShdw>
                </a:effectLst>
              </a:rPr>
              <a:t>SWIMMING RELAY 6 x 50 </a:t>
            </a:r>
            <a:r>
              <a:rPr lang="en-GB" b="1" dirty="0" smtClean="0">
                <a:solidFill>
                  <a:schemeClr val="tx1"/>
                </a:solidFill>
                <a:effectLst>
                  <a:outerShdw blurRad="38100" dist="38100" dir="2700000" algn="tl">
                    <a:srgbClr val="000000">
                      <a:alpha val="43137"/>
                    </a:srgbClr>
                  </a:outerShdw>
                </a:effectLst>
              </a:rPr>
              <a:t>meters</a:t>
            </a:r>
            <a:endParaRPr lang="en-GB"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652361"/>
            <a:ext cx="8596668" cy="4389002"/>
          </a:xfrm>
        </p:spPr>
        <p:txBody>
          <a:bodyPr>
            <a:normAutofit/>
          </a:bodyPr>
          <a:lstStyle/>
          <a:p>
            <a:pPr marL="0" indent="0" algn="just">
              <a:buNone/>
            </a:pPr>
            <a:r>
              <a:rPr lang="sk-SK" b="1" dirty="0" smtClean="0"/>
              <a:t>START:</a:t>
            </a:r>
            <a:r>
              <a:rPr lang="sk-SK" dirty="0" smtClean="0"/>
              <a:t> </a:t>
            </a:r>
            <a:r>
              <a:rPr lang="en-GB" dirty="0"/>
              <a:t>Day 1 / </a:t>
            </a:r>
            <a:r>
              <a:rPr lang="sk-SK" dirty="0" smtClean="0"/>
              <a:t>14</a:t>
            </a:r>
            <a:r>
              <a:rPr lang="en-GB" dirty="0" smtClean="0"/>
              <a:t>:</a:t>
            </a:r>
            <a:r>
              <a:rPr lang="sk-SK" dirty="0" smtClean="0"/>
              <a:t>0</a:t>
            </a:r>
            <a:r>
              <a:rPr lang="en-GB" dirty="0" smtClean="0"/>
              <a:t>0 hrs</a:t>
            </a:r>
            <a:r>
              <a:rPr lang="sk-SK" dirty="0" smtClean="0"/>
              <a:t>.</a:t>
            </a:r>
          </a:p>
          <a:p>
            <a:pPr marL="0" indent="0" algn="just">
              <a:buNone/>
            </a:pPr>
            <a:r>
              <a:rPr lang="sk-SK" b="1" dirty="0" smtClean="0"/>
              <a:t>RESULT:</a:t>
            </a:r>
            <a:r>
              <a:rPr lang="sk-SK" dirty="0" smtClean="0"/>
              <a:t> </a:t>
            </a:r>
            <a:r>
              <a:rPr lang="en-GB" dirty="0" smtClean="0"/>
              <a:t>Total time of the team determines a rank in discipline.</a:t>
            </a:r>
          </a:p>
          <a:p>
            <a:pPr marL="0" indent="0" algn="just">
              <a:buNone/>
            </a:pPr>
            <a:r>
              <a:rPr lang="sk-SK" b="1" dirty="0" smtClean="0"/>
              <a:t>TYPE:</a:t>
            </a:r>
            <a:r>
              <a:rPr lang="sk-SK" dirty="0" smtClean="0"/>
              <a:t> </a:t>
            </a:r>
            <a:r>
              <a:rPr lang="en-GB" dirty="0" smtClean="0"/>
              <a:t>Open-water swim</a:t>
            </a:r>
            <a:r>
              <a:rPr lang="en-US" dirty="0" smtClean="0"/>
              <a:t>/swimming</a:t>
            </a:r>
            <a:r>
              <a:rPr lang="sk-SK" dirty="0" smtClean="0"/>
              <a:t> </a:t>
            </a:r>
            <a:r>
              <a:rPr lang="en-GB" dirty="0" smtClean="0"/>
              <a:t>pool</a:t>
            </a:r>
          </a:p>
          <a:p>
            <a:pPr marL="0" indent="0" algn="just">
              <a:buNone/>
            </a:pPr>
            <a:r>
              <a:rPr lang="sk-SK" b="1" dirty="0" smtClean="0"/>
              <a:t>LOCATION:</a:t>
            </a:r>
            <a:r>
              <a:rPr lang="sk-SK" dirty="0" smtClean="0"/>
              <a:t> </a:t>
            </a:r>
            <a:r>
              <a:rPr lang="en-GB" dirty="0"/>
              <a:t>Open</a:t>
            </a:r>
            <a:r>
              <a:rPr lang="sk-SK" dirty="0"/>
              <a:t> </a:t>
            </a:r>
            <a:r>
              <a:rPr lang="en-GB" dirty="0"/>
              <a:t>water area – pond </a:t>
            </a:r>
            <a:r>
              <a:rPr lang="sk-SK" dirty="0"/>
              <a:t>in Bobrovec.</a:t>
            </a:r>
            <a:endParaRPr lang="sk-SK" dirty="0" smtClean="0"/>
          </a:p>
          <a:p>
            <a:pPr marL="0" indent="0" algn="just">
              <a:buNone/>
            </a:pPr>
            <a:endParaRPr lang="sk-SK" dirty="0" smtClean="0"/>
          </a:p>
          <a:p>
            <a:pPr algn="just">
              <a:buFont typeface="Wingdings" panose="05000000000000000000" pitchFamily="2" charset="2"/>
              <a:buChar char="Ø"/>
            </a:pPr>
            <a:r>
              <a:rPr lang="en-GB" sz="1600" dirty="0" smtClean="0"/>
              <a:t>Each member of the team swims 50 meters </a:t>
            </a:r>
          </a:p>
          <a:p>
            <a:pPr algn="just">
              <a:buFont typeface="Wingdings" panose="05000000000000000000" pitchFamily="2" charset="2"/>
              <a:buChar char="Ø"/>
            </a:pPr>
            <a:r>
              <a:rPr lang="en-GB" sz="1600" dirty="0" smtClean="0"/>
              <a:t>Free-style swim</a:t>
            </a:r>
          </a:p>
          <a:p>
            <a:pPr algn="just">
              <a:buFont typeface="Wingdings" panose="05000000000000000000" pitchFamily="2" charset="2"/>
              <a:buChar char="Ø"/>
            </a:pPr>
            <a:r>
              <a:rPr lang="en-GB" sz="1600" dirty="0" smtClean="0"/>
              <a:t>Battledress and belt (bandage) is provided by organizer (swimming cap and glasses are allowed)</a:t>
            </a:r>
          </a:p>
          <a:p>
            <a:pPr algn="just">
              <a:buFont typeface="Wingdings" panose="05000000000000000000" pitchFamily="2" charset="2"/>
              <a:buChar char="Ø"/>
            </a:pPr>
            <a:r>
              <a:rPr lang="en-GB" sz="1600" dirty="0" smtClean="0"/>
              <a:t>Don´t use / touch the swimming rope to help yourself </a:t>
            </a:r>
          </a:p>
          <a:p>
            <a:pPr algn="just">
              <a:buFont typeface="Wingdings" panose="05000000000000000000" pitchFamily="2" charset="2"/>
              <a:buChar char="Ø"/>
            </a:pPr>
            <a:r>
              <a:rPr lang="en-GB" sz="1600" dirty="0" smtClean="0"/>
              <a:t>Handover relay by hand</a:t>
            </a:r>
            <a:endParaRPr lang="en-GB" sz="1600"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424" y="5460237"/>
            <a:ext cx="1598900" cy="1042761"/>
          </a:xfrm>
          <a:prstGeom prst="rect">
            <a:avLst/>
          </a:prstGeom>
        </p:spPr>
      </p:pic>
    </p:spTree>
    <p:extLst>
      <p:ext uri="{BB962C8B-B14F-4D97-AF65-F5344CB8AC3E}">
        <p14:creationId xmlns:p14="http://schemas.microsoft.com/office/powerpoint/2010/main" val="2561633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tx1"/>
                </a:solidFill>
                <a:effectLst>
                  <a:outerShdw blurRad="38100" dist="38100" dir="2700000" algn="tl">
                    <a:srgbClr val="000000">
                      <a:alpha val="43137"/>
                    </a:srgbClr>
                  </a:outerShdw>
                </a:effectLst>
              </a:rPr>
              <a:t>SHOOTING</a:t>
            </a:r>
            <a:endParaRPr lang="sk-SK"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596045"/>
            <a:ext cx="8939633" cy="4921135"/>
          </a:xfrm>
        </p:spPr>
        <p:txBody>
          <a:bodyPr>
            <a:normAutofit/>
          </a:bodyPr>
          <a:lstStyle/>
          <a:p>
            <a:pPr marL="0" indent="0" algn="just">
              <a:buNone/>
            </a:pPr>
            <a:r>
              <a:rPr lang="sk-SK" b="1" dirty="0"/>
              <a:t>START:</a:t>
            </a:r>
            <a:r>
              <a:rPr lang="sk-SK" dirty="0"/>
              <a:t> </a:t>
            </a:r>
            <a:r>
              <a:rPr lang="en-GB" dirty="0"/>
              <a:t>Day 1 / </a:t>
            </a:r>
            <a:r>
              <a:rPr lang="sk-SK" dirty="0" smtClean="0"/>
              <a:t>16</a:t>
            </a:r>
            <a:r>
              <a:rPr lang="en-GB" dirty="0" smtClean="0"/>
              <a:t>:</a:t>
            </a:r>
            <a:r>
              <a:rPr lang="sk-SK" dirty="0" smtClean="0"/>
              <a:t>0</a:t>
            </a:r>
            <a:r>
              <a:rPr lang="en-GB" dirty="0" smtClean="0"/>
              <a:t>0 hrs</a:t>
            </a:r>
            <a:r>
              <a:rPr lang="sk-SK" dirty="0" smtClean="0"/>
              <a:t>.</a:t>
            </a:r>
            <a:endParaRPr lang="sk-SK" dirty="0"/>
          </a:p>
          <a:p>
            <a:pPr marL="0" indent="0" algn="just">
              <a:buNone/>
            </a:pPr>
            <a:r>
              <a:rPr lang="sk-SK" b="1" dirty="0"/>
              <a:t>RESULT</a:t>
            </a:r>
            <a:r>
              <a:rPr lang="sk-SK" b="1" dirty="0" smtClean="0"/>
              <a:t>:</a:t>
            </a:r>
            <a:r>
              <a:rPr lang="sk-SK" dirty="0" smtClean="0"/>
              <a:t> </a:t>
            </a:r>
            <a:r>
              <a:rPr lang="en-GB" dirty="0" smtClean="0"/>
              <a:t>The team´s results is given by the summary of points achieved by its members. In case of the identical results in shooting, the team that scored more shots worth the higher value will gain more points of both rounds in final results.</a:t>
            </a:r>
          </a:p>
          <a:p>
            <a:pPr marL="0" indent="0" algn="just">
              <a:buNone/>
            </a:pPr>
            <a:r>
              <a:rPr lang="en-GB" b="1" dirty="0" smtClean="0"/>
              <a:t>TYPE:</a:t>
            </a:r>
            <a:r>
              <a:rPr lang="en-GB" dirty="0" smtClean="0"/>
              <a:t> Virtual shooting.</a:t>
            </a:r>
          </a:p>
          <a:p>
            <a:pPr marL="0" indent="0" algn="just">
              <a:buNone/>
            </a:pPr>
            <a:r>
              <a:rPr lang="en-GB" b="1" dirty="0" smtClean="0"/>
              <a:t>LOCATION:</a:t>
            </a:r>
            <a:r>
              <a:rPr lang="en-GB" dirty="0" smtClean="0"/>
              <a:t> Simulation centre</a:t>
            </a:r>
            <a:r>
              <a:rPr lang="sk-SK" dirty="0" smtClean="0"/>
              <a:t>; </a:t>
            </a:r>
            <a:r>
              <a:rPr lang="en-GB" dirty="0" smtClean="0"/>
              <a:t>Armed Forces Academy</a:t>
            </a:r>
            <a:r>
              <a:rPr lang="sk-SK" dirty="0" smtClean="0"/>
              <a:t> </a:t>
            </a:r>
            <a:r>
              <a:rPr lang="en-GB" dirty="0" smtClean="0"/>
              <a:t>venue.</a:t>
            </a:r>
          </a:p>
          <a:p>
            <a:pPr marL="0" indent="0" algn="just">
              <a:buNone/>
            </a:pPr>
            <a:endParaRPr lang="sk-SK" dirty="0" smtClean="0"/>
          </a:p>
          <a:p>
            <a:pPr algn="just">
              <a:buFont typeface="Wingdings" panose="05000000000000000000" pitchFamily="2" charset="2"/>
              <a:buChar char="Ø"/>
            </a:pPr>
            <a:r>
              <a:rPr lang="en-GB" sz="1600" dirty="0" smtClean="0"/>
              <a:t>Shooting in standing position with airsoft gas CZ EVO3 and pistol CZ P09 </a:t>
            </a:r>
          </a:p>
          <a:p>
            <a:pPr algn="just">
              <a:buFont typeface="Wingdings" panose="05000000000000000000" pitchFamily="2" charset="2"/>
              <a:buChar char="Ø"/>
            </a:pPr>
            <a:r>
              <a:rPr lang="en-GB" sz="1600" dirty="0" smtClean="0"/>
              <a:t>1</a:t>
            </a:r>
            <a:r>
              <a:rPr lang="en-GB" sz="1600" baseline="30000" dirty="0" smtClean="0"/>
              <a:t>st</a:t>
            </a:r>
            <a:r>
              <a:rPr lang="en-GB" sz="1600" dirty="0" smtClean="0"/>
              <a:t> round – CZ P09 - target distance is 15m in form of silhouette paper target with circles</a:t>
            </a:r>
          </a:p>
          <a:p>
            <a:pPr algn="just">
              <a:buFont typeface="Wingdings" panose="05000000000000000000" pitchFamily="2" charset="2"/>
              <a:buChar char="Ø"/>
            </a:pPr>
            <a:r>
              <a:rPr lang="en-GB" sz="1600" dirty="0" smtClean="0"/>
              <a:t>2</a:t>
            </a:r>
            <a:r>
              <a:rPr lang="en-GB" sz="1600" baseline="30000" dirty="0" smtClean="0"/>
              <a:t>nd</a:t>
            </a:r>
            <a:r>
              <a:rPr lang="en-GB" sz="1600" dirty="0" smtClean="0"/>
              <a:t> round – CZ EVO3- target distance is 25m in form of silhouette paper target with circles</a:t>
            </a:r>
          </a:p>
          <a:p>
            <a:pPr algn="just">
              <a:buFont typeface="Wingdings" panose="05000000000000000000" pitchFamily="2" charset="2"/>
              <a:buChar char="Ø"/>
            </a:pPr>
            <a:r>
              <a:rPr lang="en-GB" sz="1600" dirty="0" smtClean="0"/>
              <a:t>First 5 zero shots followed by 10 shots; time limit for one shooter is 2 minutes.</a:t>
            </a:r>
          </a:p>
          <a:p>
            <a:pPr algn="just">
              <a:buFont typeface="Wingdings" panose="05000000000000000000" pitchFamily="2" charset="2"/>
              <a:buChar char="Ø"/>
            </a:pPr>
            <a:r>
              <a:rPr lang="en-GB" sz="1600" dirty="0" smtClean="0"/>
              <a:t>Time limit for one shooter is 1 minutes in every round.</a:t>
            </a:r>
          </a:p>
          <a:p>
            <a:pPr algn="just">
              <a:buFont typeface="Wingdings" panose="05000000000000000000" pitchFamily="2" charset="2"/>
              <a:buChar char="Ø"/>
            </a:pPr>
            <a:r>
              <a:rPr lang="en-GB" sz="1600" dirty="0" smtClean="0"/>
              <a:t>National battledress</a:t>
            </a:r>
            <a:endParaRPr lang="en-GB" sz="1600"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928" y="5716552"/>
            <a:ext cx="782938" cy="1141448"/>
          </a:xfrm>
          <a:prstGeom prst="rect">
            <a:avLst/>
          </a:prstGeom>
        </p:spPr>
      </p:pic>
    </p:spTree>
    <p:extLst>
      <p:ext uri="{BB962C8B-B14F-4D97-AF65-F5344CB8AC3E}">
        <p14:creationId xmlns:p14="http://schemas.microsoft.com/office/powerpoint/2010/main" val="194177638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61505"/>
          </a:xfrm>
        </p:spPr>
        <p:txBody>
          <a:bodyPr>
            <a:normAutofit/>
          </a:bodyPr>
          <a:lstStyle/>
          <a:p>
            <a:r>
              <a:rPr lang="sk-SK" b="1" dirty="0" smtClean="0">
                <a:solidFill>
                  <a:schemeClr val="tx1"/>
                </a:solidFill>
                <a:effectLst>
                  <a:outerShdw blurRad="38100" dist="38100" dir="2700000" algn="tl">
                    <a:srgbClr val="000000">
                      <a:alpha val="43137"/>
                    </a:srgbClr>
                  </a:outerShdw>
                </a:effectLst>
              </a:rPr>
              <a:t>6 KM TRAIL RUNNING</a:t>
            </a:r>
            <a:endParaRPr lang="sk-SK"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687484"/>
            <a:ext cx="8596668" cy="5170516"/>
          </a:xfrm>
        </p:spPr>
        <p:txBody>
          <a:bodyPr>
            <a:noAutofit/>
          </a:bodyPr>
          <a:lstStyle/>
          <a:p>
            <a:pPr marL="0" indent="0" algn="just">
              <a:buNone/>
            </a:pPr>
            <a:r>
              <a:rPr lang="sk-SK" b="1" dirty="0"/>
              <a:t>START:</a:t>
            </a:r>
            <a:r>
              <a:rPr lang="sk-SK" dirty="0"/>
              <a:t> </a:t>
            </a:r>
            <a:r>
              <a:rPr lang="en-GB" dirty="0"/>
              <a:t>Day </a:t>
            </a:r>
            <a:r>
              <a:rPr lang="sk-SK" dirty="0"/>
              <a:t>2</a:t>
            </a:r>
            <a:r>
              <a:rPr lang="en-GB" dirty="0"/>
              <a:t> / </a:t>
            </a:r>
            <a:r>
              <a:rPr lang="sk-SK" dirty="0" smtClean="0"/>
              <a:t>08</a:t>
            </a:r>
            <a:r>
              <a:rPr lang="en-GB" dirty="0" smtClean="0"/>
              <a:t>:</a:t>
            </a:r>
            <a:r>
              <a:rPr lang="sk-SK" dirty="0" smtClean="0"/>
              <a:t>3</a:t>
            </a:r>
            <a:r>
              <a:rPr lang="en-GB" dirty="0" smtClean="0"/>
              <a:t>0 hrs</a:t>
            </a:r>
            <a:r>
              <a:rPr lang="sk-SK" dirty="0" smtClean="0"/>
              <a:t>.</a:t>
            </a:r>
            <a:endParaRPr lang="sk-SK" dirty="0"/>
          </a:p>
          <a:p>
            <a:pPr marL="0" indent="0" algn="just">
              <a:buNone/>
            </a:pPr>
            <a:r>
              <a:rPr lang="sk-SK" b="1" dirty="0" smtClean="0"/>
              <a:t>RESULT</a:t>
            </a:r>
            <a:r>
              <a:rPr lang="en-GB" b="1" dirty="0" smtClean="0"/>
              <a:t>: </a:t>
            </a:r>
            <a:r>
              <a:rPr lang="en-GB" dirty="0"/>
              <a:t>The result of a team is given by the sum of the times of its members. The winner of the discipline is the team with the fastest sum of times</a:t>
            </a:r>
            <a:r>
              <a:rPr lang="en-GB" dirty="0" smtClean="0"/>
              <a:t>.</a:t>
            </a:r>
            <a:endParaRPr lang="sk-SK" dirty="0" smtClean="0"/>
          </a:p>
          <a:p>
            <a:pPr marL="0" indent="0" algn="just">
              <a:buNone/>
            </a:pPr>
            <a:r>
              <a:rPr lang="en-GB" b="1" dirty="0" smtClean="0"/>
              <a:t>TYPE</a:t>
            </a:r>
            <a:r>
              <a:rPr lang="en-GB" b="1" dirty="0" smtClean="0"/>
              <a:t>:</a:t>
            </a:r>
            <a:r>
              <a:rPr lang="en-GB" dirty="0" smtClean="0"/>
              <a:t> cross-country run. </a:t>
            </a:r>
          </a:p>
          <a:p>
            <a:pPr marL="0" indent="0" algn="just">
              <a:buNone/>
            </a:pPr>
            <a:r>
              <a:rPr lang="en-GB" b="1" dirty="0" smtClean="0"/>
              <a:t>LOCATION:</a:t>
            </a:r>
            <a:r>
              <a:rPr lang="en-GB" dirty="0" smtClean="0"/>
              <a:t> </a:t>
            </a:r>
            <a:r>
              <a:rPr lang="en-GB" dirty="0" err="1" smtClean="0"/>
              <a:t>Iľanovo</a:t>
            </a:r>
            <a:r>
              <a:rPr lang="en-GB" dirty="0" smtClean="0"/>
              <a:t> village</a:t>
            </a:r>
            <a:r>
              <a:rPr lang="sk-SK" dirty="0" smtClean="0"/>
              <a:t>.</a:t>
            </a:r>
          </a:p>
          <a:p>
            <a:pPr marL="0" indent="0" algn="just">
              <a:lnSpc>
                <a:spcPct val="120000"/>
              </a:lnSpc>
              <a:buNone/>
            </a:pPr>
            <a:endParaRPr lang="sk-SK" dirty="0" smtClean="0"/>
          </a:p>
          <a:p>
            <a:pPr algn="just">
              <a:buFont typeface="Wingdings" panose="05000000000000000000" pitchFamily="2" charset="2"/>
              <a:buChar char="Ø"/>
            </a:pPr>
            <a:r>
              <a:rPr lang="en-GB" sz="1600" dirty="0" smtClean="0"/>
              <a:t>6 km track length</a:t>
            </a:r>
          </a:p>
          <a:p>
            <a:pPr algn="just">
              <a:buFont typeface="Wingdings" panose="05000000000000000000" pitchFamily="2" charset="2"/>
              <a:buChar char="Ø"/>
            </a:pPr>
            <a:r>
              <a:rPr lang="en-GB" sz="1600" dirty="0" smtClean="0"/>
              <a:t>188 meters elevation gain</a:t>
            </a:r>
          </a:p>
          <a:p>
            <a:pPr algn="just">
              <a:buFont typeface="Wingdings" panose="05000000000000000000" pitchFamily="2" charset="2"/>
              <a:buChar char="Ø"/>
            </a:pPr>
            <a:r>
              <a:rPr lang="en-GB" sz="1600" dirty="0" smtClean="0"/>
              <a:t>Rocks, Clay and Grass surface</a:t>
            </a:r>
          </a:p>
          <a:p>
            <a:pPr algn="just">
              <a:buFont typeface="Wingdings" panose="05000000000000000000" pitchFamily="2" charset="2"/>
              <a:buChar char="Ø"/>
            </a:pPr>
            <a:r>
              <a:rPr lang="en-GB" sz="1600" dirty="0" smtClean="0"/>
              <a:t>National battledress and athletic shoes</a:t>
            </a:r>
          </a:p>
          <a:p>
            <a:pPr algn="just">
              <a:buFont typeface="Wingdings" panose="05000000000000000000" pitchFamily="2" charset="2"/>
              <a:buChar char="Ø"/>
            </a:pPr>
            <a:r>
              <a:rPr lang="en-GB" sz="1600" dirty="0" smtClean="0"/>
              <a:t>Hit the segment on </a:t>
            </a:r>
            <a:r>
              <a:rPr lang="en-GB" sz="1600" dirty="0" err="1" smtClean="0"/>
              <a:t>Strava</a:t>
            </a:r>
            <a:r>
              <a:rPr lang="en-GB" sz="1600" dirty="0" smtClean="0"/>
              <a:t> </a:t>
            </a:r>
            <a:r>
              <a:rPr lang="sk-SK" sz="1600" dirty="0" smtClean="0"/>
              <a:t>! </a:t>
            </a:r>
          </a:p>
          <a:p>
            <a:pPr>
              <a:buFont typeface="Wingdings" panose="05000000000000000000" pitchFamily="2" charset="2"/>
              <a:buChar char="Ø"/>
            </a:pPr>
            <a:endParaRPr lang="sk-SK" sz="1200"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142" y="5104181"/>
            <a:ext cx="1393884" cy="1200289"/>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935" y="5789038"/>
            <a:ext cx="573484" cy="572528"/>
          </a:xfrm>
          <a:prstGeom prst="rect">
            <a:avLst/>
          </a:prstGeom>
        </p:spPr>
      </p:pic>
    </p:spTree>
    <p:extLst>
      <p:ext uri="{BB962C8B-B14F-4D97-AF65-F5344CB8AC3E}">
        <p14:creationId xmlns:p14="http://schemas.microsoft.com/office/powerpoint/2010/main" val="155831083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solidFill>
                  <a:schemeClr val="tx1"/>
                </a:solidFill>
                <a:effectLst>
                  <a:outerShdw blurRad="38100" dist="38100" dir="2700000" algn="tl">
                    <a:srgbClr val="000000">
                      <a:alpha val="43137"/>
                    </a:srgbClr>
                  </a:outerShdw>
                </a:effectLst>
              </a:rPr>
              <a:t>TRAIL RUN MAP AND ALTITUDE</a:t>
            </a:r>
            <a:endParaRPr lang="sk-SK" b="1" dirty="0">
              <a:solidFill>
                <a:schemeClr val="tx1"/>
              </a:solidFill>
              <a:effectLst>
                <a:outerShdw blurRad="38100" dist="38100" dir="2700000" algn="tl">
                  <a:srgbClr val="000000">
                    <a:alpha val="43137"/>
                  </a:srgbClr>
                </a:outerShdw>
              </a:effectLst>
            </a:endParaRPr>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214" y="1373447"/>
            <a:ext cx="7366908" cy="4329084"/>
          </a:xfrm>
          <a:prstGeom prst="rect">
            <a:avLst/>
          </a:prstGeom>
          <a:ln>
            <a:noFill/>
          </a:ln>
          <a:effectLst>
            <a:outerShdw blurRad="190500" algn="tl" rotWithShape="0">
              <a:srgbClr val="000000">
                <a:alpha val="70000"/>
              </a:srgbClr>
            </a:outerShdw>
          </a:effectLst>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397" y="4849717"/>
            <a:ext cx="5332268" cy="17056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73393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tx1"/>
                </a:solidFill>
                <a:effectLst>
                  <a:outerShdw blurRad="38100" dist="38100" dir="2700000" algn="tl">
                    <a:srgbClr val="000000">
                      <a:alpha val="43137"/>
                    </a:srgbClr>
                  </a:outerShdw>
                </a:effectLst>
              </a:rPr>
              <a:t>RAFTING</a:t>
            </a:r>
            <a:endParaRPr lang="sk-SK" b="1" dirty="0">
              <a:solidFill>
                <a:schemeClr val="tx1"/>
              </a:solidFill>
              <a:effectLst>
                <a:outerShdw blurRad="38100" dist="38100" dir="2700000" algn="tl">
                  <a:srgbClr val="000000">
                    <a:alpha val="43137"/>
                  </a:srgbClr>
                </a:outerShdw>
              </a:effectLst>
            </a:endParaRPr>
          </a:p>
        </p:txBody>
      </p:sp>
      <p:sp>
        <p:nvSpPr>
          <p:cNvPr id="3" name="Zástupný objekt pre obsah 2"/>
          <p:cNvSpPr>
            <a:spLocks noGrp="1"/>
          </p:cNvSpPr>
          <p:nvPr>
            <p:ph idx="1"/>
          </p:nvPr>
        </p:nvSpPr>
        <p:spPr>
          <a:xfrm>
            <a:off x="677334" y="1704109"/>
            <a:ext cx="8596668" cy="4337254"/>
          </a:xfrm>
        </p:spPr>
        <p:txBody>
          <a:bodyPr>
            <a:normAutofit fontScale="92500" lnSpcReduction="10000"/>
          </a:bodyPr>
          <a:lstStyle/>
          <a:p>
            <a:pPr marL="0" indent="0" algn="just">
              <a:buNone/>
            </a:pPr>
            <a:r>
              <a:rPr lang="sk-SK" b="1" dirty="0"/>
              <a:t>START:</a:t>
            </a:r>
            <a:r>
              <a:rPr lang="sk-SK" dirty="0"/>
              <a:t> </a:t>
            </a:r>
            <a:r>
              <a:rPr lang="en-GB" dirty="0" smtClean="0"/>
              <a:t>Day 2 /training 10:</a:t>
            </a:r>
            <a:r>
              <a:rPr lang="sk-SK" dirty="0" smtClean="0"/>
              <a:t>15</a:t>
            </a:r>
            <a:r>
              <a:rPr lang="en-GB" dirty="0" smtClean="0"/>
              <a:t>hrs.; race 11:30 hrs.</a:t>
            </a:r>
          </a:p>
          <a:p>
            <a:pPr marL="0" indent="0" algn="just">
              <a:buNone/>
            </a:pPr>
            <a:r>
              <a:rPr lang="en-GB" b="1" dirty="0" smtClean="0"/>
              <a:t>RESULT:</a:t>
            </a:r>
            <a:r>
              <a:rPr lang="en-GB" dirty="0" smtClean="0"/>
              <a:t> The lowest total time of both runs determines rank in the event.</a:t>
            </a:r>
          </a:p>
          <a:p>
            <a:pPr marL="0" indent="0" algn="just">
              <a:buNone/>
            </a:pPr>
            <a:r>
              <a:rPr lang="en-GB" b="1" dirty="0" smtClean="0"/>
              <a:t>TYPE:</a:t>
            </a:r>
            <a:r>
              <a:rPr lang="en-GB" dirty="0" smtClean="0"/>
              <a:t> Wild-water rafting.</a:t>
            </a:r>
          </a:p>
          <a:p>
            <a:pPr marL="0" indent="0" algn="just">
              <a:buNone/>
            </a:pPr>
            <a:r>
              <a:rPr lang="en-GB" b="1" dirty="0" smtClean="0"/>
              <a:t>LOCATION: </a:t>
            </a:r>
            <a:r>
              <a:rPr lang="en-GB" dirty="0" err="1" smtClean="0"/>
              <a:t>Ondrej</a:t>
            </a:r>
            <a:r>
              <a:rPr lang="en-GB" dirty="0" smtClean="0"/>
              <a:t> </a:t>
            </a:r>
            <a:r>
              <a:rPr lang="en-GB" dirty="0" err="1" smtClean="0"/>
              <a:t>Cibak</a:t>
            </a:r>
            <a:r>
              <a:rPr lang="en-GB" dirty="0" smtClean="0"/>
              <a:t> White-water Slalom Course.</a:t>
            </a:r>
          </a:p>
          <a:p>
            <a:pPr marL="0" indent="0" algn="just">
              <a:buNone/>
            </a:pPr>
            <a:endParaRPr lang="sk-SK" dirty="0"/>
          </a:p>
          <a:p>
            <a:pPr algn="just">
              <a:buFont typeface="Wingdings" panose="05000000000000000000" pitchFamily="2" charset="2"/>
              <a:buChar char="Ø"/>
            </a:pPr>
            <a:r>
              <a:rPr lang="en-GB" sz="1600" dirty="0" smtClean="0"/>
              <a:t>Organizer provides rafts, life jackets, helmets and rescue service</a:t>
            </a:r>
          </a:p>
          <a:p>
            <a:pPr algn="just">
              <a:buFont typeface="Wingdings" panose="05000000000000000000" pitchFamily="2" charset="2"/>
              <a:buChar char="Ø"/>
            </a:pPr>
            <a:r>
              <a:rPr lang="en-GB" sz="1600" dirty="0" smtClean="0"/>
              <a:t>Life jacket, helmets are mandatory</a:t>
            </a:r>
          </a:p>
          <a:p>
            <a:pPr algn="just">
              <a:buFont typeface="Wingdings" panose="05000000000000000000" pitchFamily="2" charset="2"/>
              <a:buChar char="Ø"/>
            </a:pPr>
            <a:r>
              <a:rPr lang="en-GB" sz="1600" dirty="0" smtClean="0"/>
              <a:t>2 runs of 6 person raft</a:t>
            </a:r>
          </a:p>
          <a:p>
            <a:pPr algn="just">
              <a:buFont typeface="Wingdings" panose="05000000000000000000" pitchFamily="2" charset="2"/>
              <a:buChar char="Ø"/>
            </a:pPr>
            <a:r>
              <a:rPr lang="en-GB" sz="1600" dirty="0" smtClean="0"/>
              <a:t>400 meters length</a:t>
            </a:r>
          </a:p>
          <a:p>
            <a:pPr algn="just">
              <a:buFont typeface="Wingdings" panose="05000000000000000000" pitchFamily="2" charset="2"/>
              <a:buChar char="Ø"/>
            </a:pPr>
            <a:r>
              <a:rPr lang="en-GB" sz="1600" dirty="0" smtClean="0"/>
              <a:t>7,5 meters drop</a:t>
            </a:r>
          </a:p>
          <a:p>
            <a:pPr algn="just">
              <a:buFont typeface="Wingdings" panose="05000000000000000000" pitchFamily="2" charset="2"/>
              <a:buChar char="Ø"/>
            </a:pPr>
            <a:r>
              <a:rPr lang="en-GB" sz="1600" dirty="0" smtClean="0"/>
              <a:t>Neoprene is recommended but not compulsory (not provided by organizer)</a:t>
            </a:r>
          </a:p>
          <a:p>
            <a:pPr algn="just">
              <a:buFont typeface="Wingdings" panose="05000000000000000000" pitchFamily="2" charset="2"/>
              <a:buChar char="Ø"/>
            </a:pPr>
            <a:r>
              <a:rPr lang="en-GB" sz="1600" dirty="0" smtClean="0"/>
              <a:t>1-2 training rides = 15-20 minutes </a:t>
            </a:r>
            <a:r>
              <a:rPr lang="sk-SK" sz="1600" dirty="0" smtClean="0">
                <a:solidFill>
                  <a:schemeClr val="tx1"/>
                </a:solidFill>
              </a:rPr>
              <a:t>(</a:t>
            </a:r>
            <a:r>
              <a:rPr lang="en-GB" sz="1600" dirty="0">
                <a:solidFill>
                  <a:schemeClr val="tx1"/>
                </a:solidFill>
              </a:rPr>
              <a:t>according</a:t>
            </a:r>
            <a:r>
              <a:rPr lang="sk-SK" sz="1600" dirty="0">
                <a:solidFill>
                  <a:schemeClr val="tx1"/>
                </a:solidFill>
              </a:rPr>
              <a:t> to </a:t>
            </a:r>
            <a:r>
              <a:rPr lang="en-GB" sz="1600" dirty="0">
                <a:solidFill>
                  <a:schemeClr val="tx1"/>
                </a:solidFill>
              </a:rPr>
              <a:t>time</a:t>
            </a:r>
            <a:r>
              <a:rPr lang="sk-SK" sz="1600" dirty="0">
                <a:solidFill>
                  <a:schemeClr val="tx1"/>
                </a:solidFill>
              </a:rPr>
              <a:t> </a:t>
            </a:r>
            <a:r>
              <a:rPr lang="en-GB" sz="1600" dirty="0">
                <a:solidFill>
                  <a:schemeClr val="tx1"/>
                </a:solidFill>
              </a:rPr>
              <a:t>available</a:t>
            </a:r>
            <a:r>
              <a:rPr lang="sk-SK" sz="1600" dirty="0">
                <a:solidFill>
                  <a:schemeClr val="tx1"/>
                </a:solidFill>
              </a:rPr>
              <a:t>)</a:t>
            </a:r>
            <a:endParaRPr lang="sk-SK" sz="1600" dirty="0"/>
          </a:p>
        </p:txBody>
      </p:sp>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78" y="249381"/>
            <a:ext cx="1682524" cy="1388226"/>
          </a:xfrm>
          <a:prstGeom prst="rect">
            <a:avLst/>
          </a:prstGeom>
        </p:spPr>
      </p:pic>
    </p:spTree>
    <p:extLst>
      <p:ext uri="{BB962C8B-B14F-4D97-AF65-F5344CB8AC3E}">
        <p14:creationId xmlns:p14="http://schemas.microsoft.com/office/powerpoint/2010/main" val="46468545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3" y="609600"/>
            <a:ext cx="9038167" cy="1320800"/>
          </a:xfrm>
        </p:spPr>
        <p:txBody>
          <a:bodyPr/>
          <a:lstStyle/>
          <a:p>
            <a:pPr algn="ctr"/>
            <a:r>
              <a:rPr lang="sk-SK" b="1" dirty="0">
                <a:solidFill>
                  <a:schemeClr val="tx1"/>
                </a:solidFill>
                <a:effectLst>
                  <a:outerShdw blurRad="38100" dist="38100" dir="2700000" algn="tl">
                    <a:srgbClr val="000000">
                      <a:alpha val="43137"/>
                    </a:srgbClr>
                  </a:outerShdw>
                </a:effectLst>
              </a:rPr>
              <a:t>Ondrej </a:t>
            </a:r>
            <a:r>
              <a:rPr lang="sk-SK" b="1" dirty="0" err="1">
                <a:solidFill>
                  <a:schemeClr val="tx1"/>
                </a:solidFill>
                <a:effectLst>
                  <a:outerShdw blurRad="38100" dist="38100" dir="2700000" algn="tl">
                    <a:srgbClr val="000000">
                      <a:alpha val="43137"/>
                    </a:srgbClr>
                  </a:outerShdw>
                </a:effectLst>
              </a:rPr>
              <a:t>Cibak</a:t>
            </a:r>
            <a:r>
              <a:rPr lang="sk-SK" b="1" dirty="0">
                <a:solidFill>
                  <a:schemeClr val="tx1"/>
                </a:solidFill>
                <a:effectLst>
                  <a:outerShdw blurRad="38100" dist="38100" dir="2700000" algn="tl">
                    <a:srgbClr val="000000">
                      <a:alpha val="43137"/>
                    </a:srgbClr>
                  </a:outerShdw>
                </a:effectLst>
              </a:rPr>
              <a:t> </a:t>
            </a:r>
            <a:r>
              <a:rPr lang="en-GB" b="1" dirty="0" smtClean="0">
                <a:solidFill>
                  <a:schemeClr val="tx1"/>
                </a:solidFill>
                <a:effectLst>
                  <a:outerShdw blurRad="38100" dist="38100" dir="2700000" algn="tl">
                    <a:srgbClr val="000000">
                      <a:alpha val="43137"/>
                    </a:srgbClr>
                  </a:outerShdw>
                </a:effectLst>
              </a:rPr>
              <a:t>White-water Slalom Course</a:t>
            </a:r>
            <a:endParaRPr lang="en-GB" b="1" dirty="0">
              <a:solidFill>
                <a:schemeClr val="tx1"/>
              </a:solidFill>
              <a:effectLst>
                <a:outerShdw blurRad="38100" dist="38100" dir="2700000" algn="tl">
                  <a:srgbClr val="000000">
                    <a:alpha val="43137"/>
                  </a:srgbClr>
                </a:outerShdw>
              </a:effectLst>
            </a:endParaRPr>
          </a:p>
        </p:txBody>
      </p:sp>
      <p:pic>
        <p:nvPicPr>
          <p:cNvPr id="4" name="Zástupný objekt pre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954" y="3160286"/>
            <a:ext cx="9213545" cy="30895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220310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902</TotalTime>
  <Words>967</Words>
  <Application>Microsoft Office PowerPoint</Application>
  <PresentationFormat>Širokouhlá</PresentationFormat>
  <Paragraphs>89</Paragraphs>
  <Slides>11</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11</vt:i4>
      </vt:variant>
    </vt:vector>
  </HeadingPairs>
  <TitlesOfParts>
    <vt:vector size="16" baseType="lpstr">
      <vt:lpstr>Arial</vt:lpstr>
      <vt:lpstr>Trebuchet MS</vt:lpstr>
      <vt:lpstr>Wingdings</vt:lpstr>
      <vt:lpstr>Wingdings 3</vt:lpstr>
      <vt:lpstr>Fazeta</vt:lpstr>
      <vt:lpstr>Prezentácia programu PowerPoint</vt:lpstr>
      <vt:lpstr>HAND GRENADE THROWING</vt:lpstr>
      <vt:lpstr>OBSTACLE COURSE RUNNING</vt:lpstr>
      <vt:lpstr>SWIMMING RELAY 6 x 50 meters</vt:lpstr>
      <vt:lpstr>SHOOTING</vt:lpstr>
      <vt:lpstr>6 KM TRAIL RUNNING</vt:lpstr>
      <vt:lpstr>TRAIL RUN MAP AND ALTITUDE</vt:lpstr>
      <vt:lpstr>RAFTING</vt:lpstr>
      <vt:lpstr>Ondrej Cibak White-water Slalom Course</vt:lpstr>
      <vt:lpstr>COMPLEMENT TO THE RULES </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Martin Razus</dc:creator>
  <cp:lastModifiedBy>Krekáčová, Lívia</cp:lastModifiedBy>
  <cp:revision>56</cp:revision>
  <dcterms:created xsi:type="dcterms:W3CDTF">2021-09-24T07:31:35Z</dcterms:created>
  <dcterms:modified xsi:type="dcterms:W3CDTF">2024-04-17T08:21:49Z</dcterms:modified>
</cp:coreProperties>
</file>